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684" r:id="rId2"/>
    <p:sldId id="259" r:id="rId3"/>
    <p:sldId id="256" r:id="rId4"/>
    <p:sldId id="260" r:id="rId5"/>
    <p:sldId id="261" r:id="rId6"/>
    <p:sldId id="265" r:id="rId7"/>
    <p:sldId id="683" r:id="rId8"/>
    <p:sldId id="258" r:id="rId9"/>
    <p:sldId id="25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129" d="100"/>
          <a:sy n="129" d="100"/>
        </p:scale>
        <p:origin x="82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2E9DF4-7E29-4D69-BAFF-B9BC15C823E0}" type="datetimeFigureOut">
              <a:rPr kumimoji="1" lang="ja-JP" altLang="en-US" smtClean="0"/>
              <a:t>2025/5/27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A2C537-BECD-44B5-9358-E13D96D79F37}" type="slidenum">
              <a:rPr kumimoji="1" lang="ja-JP" altLang="en-US" smtClean="0"/>
              <a:t>‹#›</a:t>
            </a:fld>
            <a:endParaRPr kumimoji="1" lang="ja-JP" altLang="en-US"/>
          </a:p>
        </p:txBody>
      </p:sp>
    </p:spTree>
    <p:extLst>
      <p:ext uri="{BB962C8B-B14F-4D97-AF65-F5344CB8AC3E}">
        <p14:creationId xmlns:p14="http://schemas.microsoft.com/office/powerpoint/2010/main" val="40775572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dirty="0"/>
              <a:t>GUI-RITS</a:t>
            </a:r>
            <a:r>
              <a:rPr kumimoji="1" lang="ja-JP" altLang="en-US" dirty="0"/>
              <a:t>のパッケージにはこれらのプログラムが含まれています。</a:t>
            </a:r>
            <a:endParaRPr kumimoji="1" lang="en-US" altLang="ja-JP" dirty="0"/>
          </a:p>
          <a:p>
            <a:r>
              <a:rPr kumimoji="1" lang="ja-JP" altLang="en-US" dirty="0"/>
              <a:t>シングルエッジフィットを行う</a:t>
            </a:r>
            <a:r>
              <a:rPr kumimoji="1" lang="en-US" altLang="ja-JP" dirty="0"/>
              <a:t>EDGE</a:t>
            </a:r>
            <a:r>
              <a:rPr kumimoji="1" lang="ja-JP" altLang="en-US" dirty="0"/>
              <a:t>プログラム、フルパターンフィットを行う</a:t>
            </a:r>
            <a:r>
              <a:rPr kumimoji="1" lang="en-US" altLang="ja-JP" dirty="0"/>
              <a:t>RITS</a:t>
            </a:r>
            <a:r>
              <a:rPr kumimoji="1" lang="ja-JP" altLang="en-US" dirty="0"/>
              <a:t>プログラム、</a:t>
            </a:r>
            <a:endParaRPr kumimoji="1" lang="en-US" altLang="ja-JP" dirty="0"/>
          </a:p>
          <a:p>
            <a:r>
              <a:rPr kumimoji="1" lang="ja-JP" altLang="en-US" dirty="0"/>
              <a:t>これらを多数のスペクトルに対して行う</a:t>
            </a:r>
            <a:r>
              <a:rPr kumimoji="1" lang="en-US" altLang="ja-JP" dirty="0"/>
              <a:t>EDGE2</a:t>
            </a:r>
            <a:r>
              <a:rPr kumimoji="1" lang="ja-JP" altLang="en-US" dirty="0"/>
              <a:t>及び</a:t>
            </a:r>
            <a:r>
              <a:rPr kumimoji="1" lang="en-US" altLang="ja-JP" dirty="0"/>
              <a:t>RITS2</a:t>
            </a:r>
            <a:r>
              <a:rPr kumimoji="1" lang="ja-JP" altLang="en-US" dirty="0"/>
              <a:t>プログラム、</a:t>
            </a:r>
            <a:endParaRPr kumimoji="1" lang="en-US" altLang="ja-JP" dirty="0"/>
          </a:p>
          <a:p>
            <a:r>
              <a:rPr kumimoji="1" lang="ja-JP" altLang="en-US" dirty="0"/>
              <a:t>また、本日の説明では割愛しますが、シミュレーションパターンを生成する</a:t>
            </a:r>
            <a:r>
              <a:rPr kumimoji="1" lang="en-US" altLang="ja-JP" dirty="0"/>
              <a:t>RITS</a:t>
            </a:r>
            <a:r>
              <a:rPr kumimoji="1" lang="ja-JP" altLang="en-US" dirty="0"/>
              <a:t>シミュレーションです。</a:t>
            </a:r>
            <a:endParaRPr kumimoji="1" lang="en-US" dirty="0"/>
          </a:p>
        </p:txBody>
      </p:sp>
      <p:sp>
        <p:nvSpPr>
          <p:cNvPr id="4" name="スライド番号プレースホルダー 3"/>
          <p:cNvSpPr>
            <a:spLocks noGrp="1"/>
          </p:cNvSpPr>
          <p:nvPr>
            <p:ph type="sldNum" sz="quarter" idx="5"/>
          </p:nvPr>
        </p:nvSpPr>
        <p:spPr/>
        <p:txBody>
          <a:bodyPr/>
          <a:lstStyle/>
          <a:p>
            <a:fld id="{D2C4B826-8781-452E-B021-F5720BA58D0A}" type="slidenum">
              <a:rPr kumimoji="1" lang="ja-JP" altLang="en-US" smtClean="0"/>
              <a:t>7</a:t>
            </a:fld>
            <a:endParaRPr kumimoji="1" lang="ja-JP" altLang="en-US"/>
          </a:p>
        </p:txBody>
      </p:sp>
    </p:spTree>
    <p:extLst>
      <p:ext uri="{BB962C8B-B14F-4D97-AF65-F5344CB8AC3E}">
        <p14:creationId xmlns:p14="http://schemas.microsoft.com/office/powerpoint/2010/main" val="2961088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58280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465365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973551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39368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263926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887063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1679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355598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2042997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3899454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13010A8-9998-4CEA-8618-9C3CDD7CECF3}" type="datetimeFigureOut">
              <a:rPr kumimoji="1" lang="ja-JP" altLang="en-US" smtClean="0"/>
              <a:t>2025/5/27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2382851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3010A8-9998-4CEA-8618-9C3CDD7CECF3}" type="datetimeFigureOut">
              <a:rPr kumimoji="1" lang="ja-JP" altLang="en-US" smtClean="0"/>
              <a:t>2025/5/27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CB9011-E60C-472E-9D1C-E347B22CEFAF}" type="slidenum">
              <a:rPr kumimoji="1" lang="ja-JP" altLang="en-US" smtClean="0"/>
              <a:t>‹#›</a:t>
            </a:fld>
            <a:endParaRPr kumimoji="1" lang="ja-JP" altLang="en-US"/>
          </a:p>
        </p:txBody>
      </p:sp>
    </p:spTree>
    <p:extLst>
      <p:ext uri="{BB962C8B-B14F-4D97-AF65-F5344CB8AC3E}">
        <p14:creationId xmlns:p14="http://schemas.microsoft.com/office/powerpoint/2010/main" val="5670133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547B18B-CD3A-45E7-8C48-B83D6AEF10FC}"/>
              </a:ext>
            </a:extLst>
          </p:cNvPr>
          <p:cNvSpPr txBox="1"/>
          <p:nvPr/>
        </p:nvSpPr>
        <p:spPr>
          <a:xfrm>
            <a:off x="7764776" y="0"/>
            <a:ext cx="1379224" cy="400110"/>
          </a:xfrm>
          <a:prstGeom prst="rect">
            <a:avLst/>
          </a:prstGeom>
          <a:noFill/>
        </p:spPr>
        <p:txBody>
          <a:bodyPr wrap="none" rtlCol="0">
            <a:spAutoFit/>
          </a:bodyPr>
          <a:lstStyle/>
          <a:p>
            <a:pPr algn="r"/>
            <a:r>
              <a:rPr kumimoji="1" lang="en-US" altLang="ja-JP" sz="2000" dirty="0">
                <a:latin typeface="+mn-ea"/>
              </a:rPr>
              <a:t>GUI-RITS</a:t>
            </a:r>
          </a:p>
        </p:txBody>
      </p:sp>
      <p:sp>
        <p:nvSpPr>
          <p:cNvPr id="3" name="テキスト ボックス 2">
            <a:extLst>
              <a:ext uri="{FF2B5EF4-FFF2-40B4-BE49-F238E27FC236}">
                <a16:creationId xmlns:a16="http://schemas.microsoft.com/office/drawing/2014/main" id="{46F5E630-B22E-45E1-B455-542E6A9C1DFD}"/>
              </a:ext>
            </a:extLst>
          </p:cNvPr>
          <p:cNvSpPr txBox="1"/>
          <p:nvPr/>
        </p:nvSpPr>
        <p:spPr>
          <a:xfrm>
            <a:off x="1584858" y="2424369"/>
            <a:ext cx="5974283" cy="1631216"/>
          </a:xfrm>
          <a:prstGeom prst="rect">
            <a:avLst/>
          </a:prstGeom>
          <a:noFill/>
        </p:spPr>
        <p:txBody>
          <a:bodyPr wrap="square" rtlCol="0">
            <a:spAutoFit/>
          </a:bodyPr>
          <a:lstStyle/>
          <a:p>
            <a:r>
              <a:rPr kumimoji="1" lang="en-US" altLang="ja-JP" sz="2000" dirty="0">
                <a:latin typeface="+mn-ea"/>
              </a:rPr>
              <a:t>Unzip GUI-RITS.zip by using proper password, then install with GUI-RITS.msi.</a:t>
            </a:r>
          </a:p>
          <a:p>
            <a:endParaRPr kumimoji="1" lang="en-US" altLang="ja-JP" sz="2000" dirty="0">
              <a:latin typeface="+mn-ea"/>
            </a:endParaRPr>
          </a:p>
          <a:p>
            <a:r>
              <a:rPr kumimoji="1" lang="en-US" altLang="ja-JP" sz="2000" dirty="0">
                <a:latin typeface="+mn-ea"/>
              </a:rPr>
              <a:t>You can get the password by e-mail us.</a:t>
            </a:r>
          </a:p>
          <a:p>
            <a:r>
              <a:rPr kumimoji="1" lang="en-US" altLang="ja-JP" sz="2000" dirty="0">
                <a:latin typeface="+mn-ea"/>
              </a:rPr>
              <a:t>(currently, kenichi.oikawa@j-parc.jp)</a:t>
            </a:r>
          </a:p>
        </p:txBody>
      </p:sp>
    </p:spTree>
    <p:extLst>
      <p:ext uri="{BB962C8B-B14F-4D97-AF65-F5344CB8AC3E}">
        <p14:creationId xmlns:p14="http://schemas.microsoft.com/office/powerpoint/2010/main" val="390955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138EB18-702B-4B7A-8AE2-22CBD8A3370D}"/>
              </a:ext>
            </a:extLst>
          </p:cNvPr>
          <p:cNvPicPr>
            <a:picLocks noChangeAspect="1"/>
          </p:cNvPicPr>
          <p:nvPr/>
        </p:nvPicPr>
        <p:blipFill rotWithShape="1">
          <a:blip r:embed="rId2">
            <a:extLst>
              <a:ext uri="{28A0092B-C50C-407E-A947-70E740481C1C}">
                <a14:useLocalDpi xmlns:a14="http://schemas.microsoft.com/office/drawing/2010/main" val="0"/>
              </a:ext>
            </a:extLst>
          </a:blip>
          <a:srcRect r="45979" b="18124"/>
          <a:stretch/>
        </p:blipFill>
        <p:spPr>
          <a:xfrm>
            <a:off x="3968685" y="2079789"/>
            <a:ext cx="4939645" cy="4679230"/>
          </a:xfrm>
          <a:prstGeom prst="rect">
            <a:avLst/>
          </a:prstGeom>
        </p:spPr>
      </p:pic>
      <p:pic>
        <p:nvPicPr>
          <p:cNvPr id="6" name="図 5">
            <a:extLst>
              <a:ext uri="{FF2B5EF4-FFF2-40B4-BE49-F238E27FC236}">
                <a16:creationId xmlns:a16="http://schemas.microsoft.com/office/drawing/2014/main" id="{13FCDC7C-91EF-439E-B6F0-D0191D246705}"/>
              </a:ext>
            </a:extLst>
          </p:cNvPr>
          <p:cNvPicPr>
            <a:picLocks noChangeAspect="1"/>
          </p:cNvPicPr>
          <p:nvPr/>
        </p:nvPicPr>
        <p:blipFill rotWithShape="1">
          <a:blip r:embed="rId3">
            <a:extLst>
              <a:ext uri="{28A0092B-C50C-407E-A947-70E740481C1C}">
                <a14:useLocalDpi xmlns:a14="http://schemas.microsoft.com/office/drawing/2010/main" val="0"/>
              </a:ext>
            </a:extLst>
          </a:blip>
          <a:srcRect r="42887" b="76515"/>
          <a:stretch/>
        </p:blipFill>
        <p:spPr>
          <a:xfrm>
            <a:off x="3685881" y="670481"/>
            <a:ext cx="5222449" cy="1342141"/>
          </a:xfrm>
          <a:prstGeom prst="rect">
            <a:avLst/>
          </a:prstGeom>
        </p:spPr>
      </p:pic>
      <p:sp>
        <p:nvSpPr>
          <p:cNvPr id="7" name="テキスト ボックス 6">
            <a:extLst>
              <a:ext uri="{FF2B5EF4-FFF2-40B4-BE49-F238E27FC236}">
                <a16:creationId xmlns:a16="http://schemas.microsoft.com/office/drawing/2014/main" id="{2F6C54A9-F037-4C4E-872D-4833D49242FF}"/>
              </a:ext>
            </a:extLst>
          </p:cNvPr>
          <p:cNvSpPr txBox="1"/>
          <p:nvPr/>
        </p:nvSpPr>
        <p:spPr>
          <a:xfrm>
            <a:off x="255133" y="474345"/>
            <a:ext cx="3528000" cy="5909310"/>
          </a:xfrm>
          <a:prstGeom prst="rect">
            <a:avLst/>
          </a:prstGeom>
          <a:noFill/>
        </p:spPr>
        <p:txBody>
          <a:bodyPr wrap="square" rtlCol="0">
            <a:spAutoFit/>
          </a:bodyPr>
          <a:lstStyle/>
          <a:p>
            <a:r>
              <a:rPr kumimoji="1" lang="en-US" altLang="ja-JP" dirty="0"/>
              <a:t>First of all, Set environment variables in Windows.</a:t>
            </a:r>
          </a:p>
          <a:p>
            <a:endParaRPr kumimoji="1" lang="en-US" altLang="ja-JP" dirty="0"/>
          </a:p>
          <a:p>
            <a:r>
              <a:rPr kumimoji="1" lang="en-US" altLang="ja-JP" dirty="0"/>
              <a:t>In the search section of the menu bar at the bottom left of the screen, type "environment variables" and you will see "edit environment variables" in the search results (the one that is not a system environment variable).</a:t>
            </a:r>
          </a:p>
          <a:p>
            <a:endParaRPr kumimoji="1" lang="en-US" altLang="ja-JP" dirty="0"/>
          </a:p>
          <a:p>
            <a:r>
              <a:rPr kumimoji="1" lang="en-US" altLang="ja-JP" dirty="0"/>
              <a:t>There, create a user variable as shown in the figure on the right.</a:t>
            </a:r>
          </a:p>
          <a:p>
            <a:endParaRPr kumimoji="1" lang="en-US" altLang="ja-JP" dirty="0"/>
          </a:p>
          <a:p>
            <a:r>
              <a:rPr kumimoji="1" lang="en-US" altLang="ja-JP" dirty="0"/>
              <a:t>Note that the '</a:t>
            </a:r>
            <a:r>
              <a:rPr kumimoji="1" lang="en-US" altLang="ja-JP" dirty="0" err="1"/>
              <a:t>kenic</a:t>
            </a:r>
            <a:r>
              <a:rPr kumimoji="1" lang="en-US" altLang="ja-JP" dirty="0"/>
              <a:t>' part is the login user name of each PC.</a:t>
            </a:r>
          </a:p>
          <a:p>
            <a:endParaRPr kumimoji="1" lang="en-US" altLang="ja-JP" dirty="0"/>
          </a:p>
          <a:p>
            <a:endParaRPr kumimoji="1" lang="en-US" altLang="ja-JP" dirty="0"/>
          </a:p>
          <a:p>
            <a:r>
              <a:rPr kumimoji="1" lang="en-US" altLang="ja-JP" dirty="0"/>
              <a:t>Then, close the environment variables window and double click the </a:t>
            </a:r>
            <a:r>
              <a:rPr kumimoji="1" lang="en-US" altLang="ja-JP" sz="1800" dirty="0">
                <a:latin typeface="+mn-ea"/>
              </a:rPr>
              <a:t>GUI-RITS.msi.</a:t>
            </a:r>
            <a:endParaRPr kumimoji="1" lang="en-US" altLang="ja-JP" dirty="0"/>
          </a:p>
        </p:txBody>
      </p:sp>
      <p:sp>
        <p:nvSpPr>
          <p:cNvPr id="2" name="テキスト ボックス 1">
            <a:extLst>
              <a:ext uri="{FF2B5EF4-FFF2-40B4-BE49-F238E27FC236}">
                <a16:creationId xmlns:a16="http://schemas.microsoft.com/office/drawing/2014/main" id="{182866B7-6956-6946-BD21-724E76EDA556}"/>
              </a:ext>
            </a:extLst>
          </p:cNvPr>
          <p:cNvSpPr txBox="1"/>
          <p:nvPr/>
        </p:nvSpPr>
        <p:spPr>
          <a:xfrm>
            <a:off x="6223327" y="4005785"/>
            <a:ext cx="357790" cy="300082"/>
          </a:xfrm>
          <a:prstGeom prst="rect">
            <a:avLst/>
          </a:prstGeom>
          <a:solidFill>
            <a:schemeClr val="bg1"/>
          </a:solidFill>
        </p:spPr>
        <p:txBody>
          <a:bodyPr wrap="none" rtlCol="0">
            <a:spAutoFit/>
          </a:bodyPr>
          <a:lstStyle/>
          <a:p>
            <a:r>
              <a:rPr kumimoji="1" lang="ja-JP" altLang="en-US" sz="1350" dirty="0"/>
              <a:t>①</a:t>
            </a:r>
          </a:p>
        </p:txBody>
      </p:sp>
      <p:sp>
        <p:nvSpPr>
          <p:cNvPr id="4" name="テキスト ボックス 3">
            <a:extLst>
              <a:ext uri="{FF2B5EF4-FFF2-40B4-BE49-F238E27FC236}">
                <a16:creationId xmlns:a16="http://schemas.microsoft.com/office/drawing/2014/main" id="{0F1E9A07-2610-2FEE-73FE-0FC24E66A671}"/>
              </a:ext>
            </a:extLst>
          </p:cNvPr>
          <p:cNvSpPr txBox="1"/>
          <p:nvPr/>
        </p:nvSpPr>
        <p:spPr>
          <a:xfrm>
            <a:off x="4254038" y="1371113"/>
            <a:ext cx="357790" cy="300082"/>
          </a:xfrm>
          <a:prstGeom prst="rect">
            <a:avLst/>
          </a:prstGeom>
          <a:solidFill>
            <a:schemeClr val="bg1"/>
          </a:solidFill>
        </p:spPr>
        <p:txBody>
          <a:bodyPr wrap="none" rtlCol="0">
            <a:spAutoFit/>
          </a:bodyPr>
          <a:lstStyle>
            <a:defPPr>
              <a:defRPr lang="en-US"/>
            </a:defPPr>
            <a:lvl1pPr>
              <a:defRPr kumimoji="1"/>
            </a:lvl1pPr>
          </a:lstStyle>
          <a:p>
            <a:r>
              <a:rPr lang="ja-JP" altLang="en-US" sz="1350" dirty="0"/>
              <a:t>②</a:t>
            </a:r>
          </a:p>
        </p:txBody>
      </p:sp>
      <p:sp>
        <p:nvSpPr>
          <p:cNvPr id="5" name="テキスト ボックス 4">
            <a:extLst>
              <a:ext uri="{FF2B5EF4-FFF2-40B4-BE49-F238E27FC236}">
                <a16:creationId xmlns:a16="http://schemas.microsoft.com/office/drawing/2014/main" id="{7423C68A-698C-3912-FA19-19FB6506F938}"/>
              </a:ext>
            </a:extLst>
          </p:cNvPr>
          <p:cNvSpPr txBox="1"/>
          <p:nvPr/>
        </p:nvSpPr>
        <p:spPr>
          <a:xfrm>
            <a:off x="6835485" y="6281475"/>
            <a:ext cx="357790" cy="300082"/>
          </a:xfrm>
          <a:prstGeom prst="rect">
            <a:avLst/>
          </a:prstGeom>
          <a:solidFill>
            <a:schemeClr val="bg1"/>
          </a:solidFill>
        </p:spPr>
        <p:txBody>
          <a:bodyPr wrap="none" rtlCol="0">
            <a:spAutoFit/>
          </a:bodyPr>
          <a:lstStyle>
            <a:defPPr>
              <a:defRPr lang="en-US"/>
            </a:defPPr>
            <a:lvl1pPr>
              <a:defRPr kumimoji="1"/>
            </a:lvl1pPr>
          </a:lstStyle>
          <a:p>
            <a:r>
              <a:rPr lang="ja-JP" altLang="en-US" sz="1350" dirty="0"/>
              <a:t>③</a:t>
            </a:r>
          </a:p>
        </p:txBody>
      </p:sp>
      <p:pic>
        <p:nvPicPr>
          <p:cNvPr id="9" name="グラフィックス 8" descr="カーソル 単色塗りつぶし">
            <a:extLst>
              <a:ext uri="{FF2B5EF4-FFF2-40B4-BE49-F238E27FC236}">
                <a16:creationId xmlns:a16="http://schemas.microsoft.com/office/drawing/2014/main" id="{ACC10284-A15D-E62D-E052-6E5F983FA8A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260000">
            <a:off x="6933924" y="4067475"/>
            <a:ext cx="226314" cy="226314"/>
          </a:xfrm>
          <a:prstGeom prst="rect">
            <a:avLst/>
          </a:prstGeom>
        </p:spPr>
      </p:pic>
      <p:pic>
        <p:nvPicPr>
          <p:cNvPr id="10" name="グラフィックス 9" descr="カーソル 単色塗りつぶし">
            <a:extLst>
              <a:ext uri="{FF2B5EF4-FFF2-40B4-BE49-F238E27FC236}">
                <a16:creationId xmlns:a16="http://schemas.microsoft.com/office/drawing/2014/main" id="{042649C7-BC83-1ADB-45F0-C0F3FC99DA9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260000">
            <a:off x="7645260" y="6416691"/>
            <a:ext cx="226314" cy="226314"/>
          </a:xfrm>
          <a:prstGeom prst="rect">
            <a:avLst/>
          </a:prstGeom>
        </p:spPr>
      </p:pic>
      <p:pic>
        <p:nvPicPr>
          <p:cNvPr id="11" name="グラフィックス 10" descr="カーソル 単色塗りつぶし">
            <a:extLst>
              <a:ext uri="{FF2B5EF4-FFF2-40B4-BE49-F238E27FC236}">
                <a16:creationId xmlns:a16="http://schemas.microsoft.com/office/drawing/2014/main" id="{4CE94264-200A-161B-F279-F35007ED225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260000">
            <a:off x="4614729" y="1658768"/>
            <a:ext cx="226314" cy="226314"/>
          </a:xfrm>
          <a:prstGeom prst="rect">
            <a:avLst/>
          </a:prstGeom>
        </p:spPr>
      </p:pic>
      <p:sp>
        <p:nvSpPr>
          <p:cNvPr id="12" name="テキスト ボックス 11">
            <a:extLst>
              <a:ext uri="{FF2B5EF4-FFF2-40B4-BE49-F238E27FC236}">
                <a16:creationId xmlns:a16="http://schemas.microsoft.com/office/drawing/2014/main" id="{946096F2-FB86-B138-588A-50B89DC321D3}"/>
              </a:ext>
            </a:extLst>
          </p:cNvPr>
          <p:cNvSpPr txBox="1"/>
          <p:nvPr/>
        </p:nvSpPr>
        <p:spPr>
          <a:xfrm>
            <a:off x="6011476" y="0"/>
            <a:ext cx="2518575" cy="400110"/>
          </a:xfrm>
          <a:prstGeom prst="rect">
            <a:avLst/>
          </a:prstGeom>
          <a:noFill/>
        </p:spPr>
        <p:txBody>
          <a:bodyPr wrap="none" rtlCol="0">
            <a:spAutoFit/>
          </a:bodyPr>
          <a:lstStyle/>
          <a:p>
            <a:r>
              <a:rPr kumimoji="1" lang="en-US" altLang="ja-JP" sz="2000" dirty="0">
                <a:latin typeface="+mn-ea"/>
              </a:rPr>
              <a:t>GUI-RITS ver1.5.0</a:t>
            </a:r>
          </a:p>
        </p:txBody>
      </p:sp>
    </p:spTree>
    <p:extLst>
      <p:ext uri="{BB962C8B-B14F-4D97-AF65-F5344CB8AC3E}">
        <p14:creationId xmlns:p14="http://schemas.microsoft.com/office/powerpoint/2010/main" val="146832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78174548-804D-E70E-BA9C-4750ACAA2E32}"/>
              </a:ext>
            </a:extLst>
          </p:cNvPr>
          <p:cNvPicPr>
            <a:picLocks noChangeAspect="1"/>
          </p:cNvPicPr>
          <p:nvPr/>
        </p:nvPicPr>
        <p:blipFill>
          <a:blip r:embed="rId2"/>
          <a:stretch>
            <a:fillRect/>
          </a:stretch>
        </p:blipFill>
        <p:spPr>
          <a:xfrm>
            <a:off x="2286000" y="1393031"/>
            <a:ext cx="6858000" cy="5464969"/>
          </a:xfrm>
          <a:prstGeom prst="rect">
            <a:avLst/>
          </a:prstGeom>
        </p:spPr>
      </p:pic>
      <p:pic>
        <p:nvPicPr>
          <p:cNvPr id="5" name="グラフィックス 4" descr="カーソル 単色塗りつぶし">
            <a:extLst>
              <a:ext uri="{FF2B5EF4-FFF2-40B4-BE49-F238E27FC236}">
                <a16:creationId xmlns:a16="http://schemas.microsoft.com/office/drawing/2014/main" id="{41392887-B700-5A7A-9655-8174A2B815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260000">
            <a:off x="3708507" y="3952299"/>
            <a:ext cx="226314" cy="226314"/>
          </a:xfrm>
          <a:prstGeom prst="rect">
            <a:avLst/>
          </a:prstGeom>
        </p:spPr>
      </p:pic>
      <p:sp>
        <p:nvSpPr>
          <p:cNvPr id="4" name="テキスト ボックス 3">
            <a:extLst>
              <a:ext uri="{FF2B5EF4-FFF2-40B4-BE49-F238E27FC236}">
                <a16:creationId xmlns:a16="http://schemas.microsoft.com/office/drawing/2014/main" id="{4547B18B-CD3A-45E7-8C48-B83D6AEF10FC}"/>
              </a:ext>
            </a:extLst>
          </p:cNvPr>
          <p:cNvSpPr txBox="1"/>
          <p:nvPr/>
        </p:nvSpPr>
        <p:spPr>
          <a:xfrm>
            <a:off x="6011476" y="0"/>
            <a:ext cx="2518575" cy="400110"/>
          </a:xfrm>
          <a:prstGeom prst="rect">
            <a:avLst/>
          </a:prstGeom>
          <a:noFill/>
        </p:spPr>
        <p:txBody>
          <a:bodyPr wrap="none" rtlCol="0">
            <a:spAutoFit/>
          </a:bodyPr>
          <a:lstStyle/>
          <a:p>
            <a:r>
              <a:rPr kumimoji="1" lang="en-US" altLang="ja-JP" sz="2000" dirty="0">
                <a:latin typeface="+mn-ea"/>
              </a:rPr>
              <a:t>GUI-RITS ver1.5.0</a:t>
            </a:r>
          </a:p>
        </p:txBody>
      </p:sp>
      <p:sp>
        <p:nvSpPr>
          <p:cNvPr id="3" name="テキスト ボックス 2">
            <a:extLst>
              <a:ext uri="{FF2B5EF4-FFF2-40B4-BE49-F238E27FC236}">
                <a16:creationId xmlns:a16="http://schemas.microsoft.com/office/drawing/2014/main" id="{46F5E630-B22E-45E1-B455-542E6A9C1DFD}"/>
              </a:ext>
            </a:extLst>
          </p:cNvPr>
          <p:cNvSpPr txBox="1"/>
          <p:nvPr/>
        </p:nvSpPr>
        <p:spPr>
          <a:xfrm>
            <a:off x="423717" y="559289"/>
            <a:ext cx="5974283" cy="1631216"/>
          </a:xfrm>
          <a:prstGeom prst="rect">
            <a:avLst/>
          </a:prstGeom>
          <a:solidFill>
            <a:schemeClr val="bg1">
              <a:alpha val="70000"/>
            </a:schemeClr>
          </a:solidFill>
        </p:spPr>
        <p:txBody>
          <a:bodyPr wrap="square" rtlCol="0">
            <a:spAutoFit/>
          </a:bodyPr>
          <a:lstStyle/>
          <a:p>
            <a:r>
              <a:rPr kumimoji="1" lang="en-US" altLang="ja-JP" sz="2000" dirty="0">
                <a:latin typeface="+mn-ea"/>
              </a:rPr>
              <a:t>Unzip GUI-RITS.zip by using proper password, then install with GUI-RITS.msi.</a:t>
            </a:r>
          </a:p>
          <a:p>
            <a:endParaRPr kumimoji="1" lang="en-US" altLang="ja-JP" sz="2000" dirty="0">
              <a:latin typeface="+mn-ea"/>
            </a:endParaRPr>
          </a:p>
          <a:p>
            <a:r>
              <a:rPr kumimoji="1" lang="en-US" altLang="ja-JP" sz="2000" dirty="0">
                <a:latin typeface="+mn-ea"/>
              </a:rPr>
              <a:t>You can get the password by e-mail us.</a:t>
            </a:r>
          </a:p>
          <a:p>
            <a:r>
              <a:rPr kumimoji="1" lang="en-US" altLang="ja-JP" sz="2000" dirty="0">
                <a:latin typeface="+mn-ea"/>
              </a:rPr>
              <a:t>(currently, kenichi.oikawa@j-parc.jp)</a:t>
            </a:r>
          </a:p>
        </p:txBody>
      </p:sp>
    </p:spTree>
    <p:extLst>
      <p:ext uri="{BB962C8B-B14F-4D97-AF65-F5344CB8AC3E}">
        <p14:creationId xmlns:p14="http://schemas.microsoft.com/office/powerpoint/2010/main" val="127182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図 20">
            <a:extLst>
              <a:ext uri="{FF2B5EF4-FFF2-40B4-BE49-F238E27FC236}">
                <a16:creationId xmlns:a16="http://schemas.microsoft.com/office/drawing/2014/main" id="{E49C6B88-16EB-27C6-258E-EF4214FF50C5}"/>
              </a:ext>
            </a:extLst>
          </p:cNvPr>
          <p:cNvPicPr>
            <a:picLocks noChangeAspect="1"/>
          </p:cNvPicPr>
          <p:nvPr/>
        </p:nvPicPr>
        <p:blipFill>
          <a:blip r:embed="rId2"/>
          <a:stretch>
            <a:fillRect/>
          </a:stretch>
        </p:blipFill>
        <p:spPr>
          <a:xfrm>
            <a:off x="4759166" y="3429857"/>
            <a:ext cx="4384834" cy="3428143"/>
          </a:xfrm>
          <a:prstGeom prst="rect">
            <a:avLst/>
          </a:prstGeom>
        </p:spPr>
      </p:pic>
      <p:pic>
        <p:nvPicPr>
          <p:cNvPr id="10" name="図 9">
            <a:extLst>
              <a:ext uri="{FF2B5EF4-FFF2-40B4-BE49-F238E27FC236}">
                <a16:creationId xmlns:a16="http://schemas.microsoft.com/office/drawing/2014/main" id="{BAF7B278-98DB-3AF6-F553-5133CFEFFA3D}"/>
              </a:ext>
            </a:extLst>
          </p:cNvPr>
          <p:cNvPicPr>
            <a:picLocks noChangeAspect="1"/>
          </p:cNvPicPr>
          <p:nvPr/>
        </p:nvPicPr>
        <p:blipFill>
          <a:blip r:embed="rId3"/>
          <a:stretch>
            <a:fillRect/>
          </a:stretch>
        </p:blipFill>
        <p:spPr>
          <a:xfrm>
            <a:off x="0" y="3429857"/>
            <a:ext cx="4384834" cy="3428143"/>
          </a:xfrm>
          <a:prstGeom prst="rect">
            <a:avLst/>
          </a:prstGeom>
        </p:spPr>
      </p:pic>
      <p:pic>
        <p:nvPicPr>
          <p:cNvPr id="6" name="図 5">
            <a:extLst>
              <a:ext uri="{FF2B5EF4-FFF2-40B4-BE49-F238E27FC236}">
                <a16:creationId xmlns:a16="http://schemas.microsoft.com/office/drawing/2014/main" id="{76DB871A-6FA5-7554-B15B-1147CDE96969}"/>
              </a:ext>
            </a:extLst>
          </p:cNvPr>
          <p:cNvPicPr>
            <a:picLocks noChangeAspect="1"/>
          </p:cNvPicPr>
          <p:nvPr/>
        </p:nvPicPr>
        <p:blipFill>
          <a:blip r:embed="rId4"/>
          <a:stretch>
            <a:fillRect/>
          </a:stretch>
        </p:blipFill>
        <p:spPr>
          <a:xfrm>
            <a:off x="4759166" y="0"/>
            <a:ext cx="4384834" cy="3428143"/>
          </a:xfrm>
          <a:prstGeom prst="rect">
            <a:avLst/>
          </a:prstGeom>
        </p:spPr>
      </p:pic>
      <p:pic>
        <p:nvPicPr>
          <p:cNvPr id="4" name="図 3">
            <a:extLst>
              <a:ext uri="{FF2B5EF4-FFF2-40B4-BE49-F238E27FC236}">
                <a16:creationId xmlns:a16="http://schemas.microsoft.com/office/drawing/2014/main" id="{D04D1A26-8DAC-944E-8F8F-C77C3CB1CE0B}"/>
              </a:ext>
            </a:extLst>
          </p:cNvPr>
          <p:cNvPicPr>
            <a:picLocks noChangeAspect="1"/>
          </p:cNvPicPr>
          <p:nvPr/>
        </p:nvPicPr>
        <p:blipFill>
          <a:blip r:embed="rId5"/>
          <a:stretch>
            <a:fillRect/>
          </a:stretch>
        </p:blipFill>
        <p:spPr>
          <a:xfrm>
            <a:off x="0" y="0"/>
            <a:ext cx="4384834" cy="3428143"/>
          </a:xfrm>
          <a:prstGeom prst="rect">
            <a:avLst/>
          </a:prstGeom>
        </p:spPr>
      </p:pic>
      <p:sp>
        <p:nvSpPr>
          <p:cNvPr id="12" name="テキスト ボックス 11">
            <a:extLst>
              <a:ext uri="{FF2B5EF4-FFF2-40B4-BE49-F238E27FC236}">
                <a16:creationId xmlns:a16="http://schemas.microsoft.com/office/drawing/2014/main" id="{A5EA8790-CF43-4B8C-AB34-5808C8516611}"/>
              </a:ext>
            </a:extLst>
          </p:cNvPr>
          <p:cNvSpPr txBox="1"/>
          <p:nvPr/>
        </p:nvSpPr>
        <p:spPr>
          <a:xfrm>
            <a:off x="2939143" y="2735940"/>
            <a:ext cx="415498" cy="369332"/>
          </a:xfrm>
          <a:prstGeom prst="rect">
            <a:avLst/>
          </a:prstGeom>
          <a:noFill/>
        </p:spPr>
        <p:txBody>
          <a:bodyPr wrap="none" rtlCol="0">
            <a:spAutoFit/>
          </a:bodyPr>
          <a:lstStyle/>
          <a:p>
            <a:r>
              <a:rPr kumimoji="1" lang="ja-JP" altLang="en-US" dirty="0"/>
              <a:t>①</a:t>
            </a:r>
          </a:p>
        </p:txBody>
      </p:sp>
      <p:sp>
        <p:nvSpPr>
          <p:cNvPr id="13" name="テキスト ボックス 12">
            <a:extLst>
              <a:ext uri="{FF2B5EF4-FFF2-40B4-BE49-F238E27FC236}">
                <a16:creationId xmlns:a16="http://schemas.microsoft.com/office/drawing/2014/main" id="{53A7FCDC-D976-477B-87EB-B3E99177D7DD}"/>
              </a:ext>
            </a:extLst>
          </p:cNvPr>
          <p:cNvSpPr txBox="1"/>
          <p:nvPr/>
        </p:nvSpPr>
        <p:spPr>
          <a:xfrm>
            <a:off x="4862279" y="2852055"/>
            <a:ext cx="415498" cy="369332"/>
          </a:xfrm>
          <a:prstGeom prst="rect">
            <a:avLst/>
          </a:prstGeom>
          <a:noFill/>
        </p:spPr>
        <p:txBody>
          <a:bodyPr wrap="none" rtlCol="0">
            <a:spAutoFit/>
          </a:bodyPr>
          <a:lstStyle/>
          <a:p>
            <a:r>
              <a:rPr kumimoji="1" lang="ja-JP" altLang="en-US" dirty="0"/>
              <a:t>②</a:t>
            </a:r>
          </a:p>
        </p:txBody>
      </p:sp>
      <p:sp>
        <p:nvSpPr>
          <p:cNvPr id="14" name="テキスト ボックス 13">
            <a:extLst>
              <a:ext uri="{FF2B5EF4-FFF2-40B4-BE49-F238E27FC236}">
                <a16:creationId xmlns:a16="http://schemas.microsoft.com/office/drawing/2014/main" id="{C0406C4C-4221-441E-85A9-8AB42F15E819}"/>
              </a:ext>
            </a:extLst>
          </p:cNvPr>
          <p:cNvSpPr txBox="1"/>
          <p:nvPr/>
        </p:nvSpPr>
        <p:spPr>
          <a:xfrm>
            <a:off x="7670781" y="2735944"/>
            <a:ext cx="415498" cy="369332"/>
          </a:xfrm>
          <a:prstGeom prst="rect">
            <a:avLst/>
          </a:prstGeom>
          <a:noFill/>
        </p:spPr>
        <p:txBody>
          <a:bodyPr wrap="none" rtlCol="0">
            <a:spAutoFit/>
          </a:bodyPr>
          <a:lstStyle/>
          <a:p>
            <a:r>
              <a:rPr kumimoji="1" lang="ja-JP" altLang="en-US" dirty="0"/>
              <a:t>③</a:t>
            </a:r>
          </a:p>
        </p:txBody>
      </p:sp>
      <p:sp>
        <p:nvSpPr>
          <p:cNvPr id="15" name="テキスト ボックス 14">
            <a:extLst>
              <a:ext uri="{FF2B5EF4-FFF2-40B4-BE49-F238E27FC236}">
                <a16:creationId xmlns:a16="http://schemas.microsoft.com/office/drawing/2014/main" id="{C037CF05-B584-4AE6-AA1C-E1BAD0646E3B}"/>
              </a:ext>
            </a:extLst>
          </p:cNvPr>
          <p:cNvSpPr txBox="1"/>
          <p:nvPr/>
        </p:nvSpPr>
        <p:spPr>
          <a:xfrm>
            <a:off x="2910118" y="6168553"/>
            <a:ext cx="415498" cy="369332"/>
          </a:xfrm>
          <a:prstGeom prst="rect">
            <a:avLst/>
          </a:prstGeom>
          <a:noFill/>
        </p:spPr>
        <p:txBody>
          <a:bodyPr wrap="none" rtlCol="0">
            <a:spAutoFit/>
          </a:bodyPr>
          <a:lstStyle/>
          <a:p>
            <a:r>
              <a:rPr kumimoji="1" lang="ja-JP" altLang="en-US" dirty="0"/>
              <a:t>④</a:t>
            </a:r>
          </a:p>
        </p:txBody>
      </p:sp>
      <p:sp>
        <p:nvSpPr>
          <p:cNvPr id="16" name="テキスト ボックス 15">
            <a:extLst>
              <a:ext uri="{FF2B5EF4-FFF2-40B4-BE49-F238E27FC236}">
                <a16:creationId xmlns:a16="http://schemas.microsoft.com/office/drawing/2014/main" id="{94594E88-23F3-42CA-9C49-F6741A6384EB}"/>
              </a:ext>
            </a:extLst>
          </p:cNvPr>
          <p:cNvSpPr txBox="1"/>
          <p:nvPr/>
        </p:nvSpPr>
        <p:spPr>
          <a:xfrm>
            <a:off x="7532898" y="6168556"/>
            <a:ext cx="415498" cy="369332"/>
          </a:xfrm>
          <a:prstGeom prst="rect">
            <a:avLst/>
          </a:prstGeom>
          <a:noFill/>
        </p:spPr>
        <p:txBody>
          <a:bodyPr wrap="none" rtlCol="0">
            <a:spAutoFit/>
          </a:bodyPr>
          <a:lstStyle/>
          <a:p>
            <a:r>
              <a:rPr kumimoji="1" lang="ja-JP" altLang="en-US" dirty="0"/>
              <a:t>⑤</a:t>
            </a:r>
          </a:p>
        </p:txBody>
      </p:sp>
      <p:sp>
        <p:nvSpPr>
          <p:cNvPr id="17" name="矢印: 右 16">
            <a:extLst>
              <a:ext uri="{FF2B5EF4-FFF2-40B4-BE49-F238E27FC236}">
                <a16:creationId xmlns:a16="http://schemas.microsoft.com/office/drawing/2014/main" id="{2F243426-5F42-4BEB-A810-82F0702F9580}"/>
              </a:ext>
            </a:extLst>
          </p:cNvPr>
          <p:cNvSpPr/>
          <p:nvPr/>
        </p:nvSpPr>
        <p:spPr>
          <a:xfrm>
            <a:off x="4409768" y="1534072"/>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6A89BE3C-F1FF-4A69-A8BA-5331B552D2A2}"/>
              </a:ext>
            </a:extLst>
          </p:cNvPr>
          <p:cNvSpPr/>
          <p:nvPr/>
        </p:nvSpPr>
        <p:spPr>
          <a:xfrm>
            <a:off x="4409768" y="4963928"/>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23245F25-7340-4469-8E97-6DDC4330F8B2}"/>
              </a:ext>
            </a:extLst>
          </p:cNvPr>
          <p:cNvSpPr/>
          <p:nvPr/>
        </p:nvSpPr>
        <p:spPr>
          <a:xfrm rot="8700000">
            <a:off x="4392000" y="3249000"/>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22006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AE12E24F-A39E-E894-1025-687FAAE5CF81}"/>
              </a:ext>
            </a:extLst>
          </p:cNvPr>
          <p:cNvPicPr>
            <a:picLocks noChangeAspect="1"/>
          </p:cNvPicPr>
          <p:nvPr/>
        </p:nvPicPr>
        <p:blipFill rotWithShape="1">
          <a:blip r:embed="rId2"/>
          <a:srcRect r="10895"/>
          <a:stretch/>
        </p:blipFill>
        <p:spPr>
          <a:xfrm>
            <a:off x="5904000" y="1653703"/>
            <a:ext cx="3240000" cy="4514850"/>
          </a:xfrm>
          <a:prstGeom prst="rect">
            <a:avLst/>
          </a:prstGeom>
        </p:spPr>
      </p:pic>
      <p:cxnSp>
        <p:nvCxnSpPr>
          <p:cNvPr id="4" name="直線矢印コネクタ 3">
            <a:extLst>
              <a:ext uri="{FF2B5EF4-FFF2-40B4-BE49-F238E27FC236}">
                <a16:creationId xmlns:a16="http://schemas.microsoft.com/office/drawing/2014/main" id="{B8DB70F0-7DC3-A0DA-64BB-64927F449CE7}"/>
              </a:ext>
            </a:extLst>
          </p:cNvPr>
          <p:cNvCxnSpPr>
            <a:cxnSpLocks/>
          </p:cNvCxnSpPr>
          <p:nvPr/>
        </p:nvCxnSpPr>
        <p:spPr>
          <a:xfrm>
            <a:off x="3746090" y="4837471"/>
            <a:ext cx="2381865" cy="258097"/>
          </a:xfrm>
          <a:prstGeom prst="straightConnector1">
            <a:avLst/>
          </a:prstGeom>
          <a:ln w="19050">
            <a:solidFill>
              <a:schemeClr val="accent4"/>
            </a:solidFill>
            <a:tailEnd type="arrow" w="lg" len="lg"/>
          </a:ln>
        </p:spPr>
        <p:style>
          <a:lnRef idx="1">
            <a:schemeClr val="accent1"/>
          </a:lnRef>
          <a:fillRef idx="0">
            <a:schemeClr val="accent1"/>
          </a:fillRef>
          <a:effectRef idx="0">
            <a:schemeClr val="accent1"/>
          </a:effectRef>
          <a:fontRef idx="minor">
            <a:schemeClr val="tx1"/>
          </a:fontRef>
        </p:style>
      </p:cxnSp>
      <p:pic>
        <p:nvPicPr>
          <p:cNvPr id="3" name="図 2">
            <a:extLst>
              <a:ext uri="{FF2B5EF4-FFF2-40B4-BE49-F238E27FC236}">
                <a16:creationId xmlns:a16="http://schemas.microsoft.com/office/drawing/2014/main" id="{49B36DB8-1828-86AE-799E-DD251B87D823}"/>
              </a:ext>
            </a:extLst>
          </p:cNvPr>
          <p:cNvPicPr>
            <a:picLocks noChangeAspect="1"/>
          </p:cNvPicPr>
          <p:nvPr/>
        </p:nvPicPr>
        <p:blipFill>
          <a:blip r:embed="rId3"/>
          <a:stretch>
            <a:fillRect/>
          </a:stretch>
        </p:blipFill>
        <p:spPr>
          <a:xfrm>
            <a:off x="4759166" y="0"/>
            <a:ext cx="4384834" cy="3428143"/>
          </a:xfrm>
          <a:prstGeom prst="rect">
            <a:avLst/>
          </a:prstGeom>
        </p:spPr>
      </p:pic>
      <p:sp>
        <p:nvSpPr>
          <p:cNvPr id="12" name="テキスト ボックス 11">
            <a:extLst>
              <a:ext uri="{FF2B5EF4-FFF2-40B4-BE49-F238E27FC236}">
                <a16:creationId xmlns:a16="http://schemas.microsoft.com/office/drawing/2014/main" id="{A5EA8790-CF43-4B8C-AB34-5808C8516611}"/>
              </a:ext>
            </a:extLst>
          </p:cNvPr>
          <p:cNvSpPr txBox="1"/>
          <p:nvPr/>
        </p:nvSpPr>
        <p:spPr>
          <a:xfrm>
            <a:off x="7673376" y="2735940"/>
            <a:ext cx="415498" cy="369332"/>
          </a:xfrm>
          <a:prstGeom prst="rect">
            <a:avLst/>
          </a:prstGeom>
          <a:noFill/>
        </p:spPr>
        <p:txBody>
          <a:bodyPr wrap="none" rtlCol="0">
            <a:spAutoFit/>
          </a:bodyPr>
          <a:lstStyle/>
          <a:p>
            <a:r>
              <a:rPr kumimoji="1" lang="ja-JP" altLang="en-US" dirty="0"/>
              <a:t>⑥</a:t>
            </a:r>
          </a:p>
        </p:txBody>
      </p:sp>
      <p:sp>
        <p:nvSpPr>
          <p:cNvPr id="17" name="テキスト ボックス 16">
            <a:extLst>
              <a:ext uri="{FF2B5EF4-FFF2-40B4-BE49-F238E27FC236}">
                <a16:creationId xmlns:a16="http://schemas.microsoft.com/office/drawing/2014/main" id="{EB15BAD2-0AFB-48D9-8C5B-8D529AC3FA4B}"/>
              </a:ext>
            </a:extLst>
          </p:cNvPr>
          <p:cNvSpPr txBox="1"/>
          <p:nvPr/>
        </p:nvSpPr>
        <p:spPr>
          <a:xfrm>
            <a:off x="255134" y="1156885"/>
            <a:ext cx="3430747" cy="1754326"/>
          </a:xfrm>
          <a:prstGeom prst="rect">
            <a:avLst/>
          </a:prstGeom>
          <a:noFill/>
          <a:ln>
            <a:solidFill>
              <a:schemeClr val="tx1"/>
            </a:solidFill>
          </a:ln>
        </p:spPr>
        <p:txBody>
          <a:bodyPr wrap="square" rtlCol="0">
            <a:spAutoFit/>
          </a:bodyPr>
          <a:lstStyle/>
          <a:p>
            <a:r>
              <a:rPr kumimoji="1" lang="en-US" altLang="ja-JP" dirty="0"/>
              <a:t>You will probably get “Do you want to allow apps from this unknown publisher to make changes to your device?”</a:t>
            </a:r>
          </a:p>
          <a:p>
            <a:endParaRPr kumimoji="1" lang="en-US" altLang="ja-JP" dirty="0"/>
          </a:p>
          <a:p>
            <a:r>
              <a:rPr kumimoji="1" lang="en-US" altLang="ja-JP" dirty="0"/>
              <a:t>Click “Yes”.</a:t>
            </a:r>
          </a:p>
        </p:txBody>
      </p:sp>
      <p:sp>
        <p:nvSpPr>
          <p:cNvPr id="18" name="テキスト ボックス 17">
            <a:extLst>
              <a:ext uri="{FF2B5EF4-FFF2-40B4-BE49-F238E27FC236}">
                <a16:creationId xmlns:a16="http://schemas.microsoft.com/office/drawing/2014/main" id="{068405AC-407D-430B-A8D6-65EF0A25116A}"/>
              </a:ext>
            </a:extLst>
          </p:cNvPr>
          <p:cNvSpPr txBox="1"/>
          <p:nvPr/>
        </p:nvSpPr>
        <p:spPr>
          <a:xfrm>
            <a:off x="255134" y="4414227"/>
            <a:ext cx="3430747" cy="2031325"/>
          </a:xfrm>
          <a:prstGeom prst="rect">
            <a:avLst/>
          </a:prstGeom>
          <a:noFill/>
          <a:ln>
            <a:solidFill>
              <a:schemeClr val="tx1"/>
            </a:solidFill>
          </a:ln>
        </p:spPr>
        <p:txBody>
          <a:bodyPr wrap="square" rtlCol="0">
            <a:spAutoFit/>
          </a:bodyPr>
          <a:lstStyle>
            <a:defPPr>
              <a:defRPr lang="en-US"/>
            </a:defPPr>
            <a:lvl1pPr>
              <a:defRPr kumimoji="1"/>
            </a:lvl1pPr>
          </a:lstStyle>
          <a:p>
            <a:r>
              <a:rPr lang="en-US" altLang="ja-JP" dirty="0"/>
              <a:t>Launch the installed "GUI-RITS" from the application menu.</a:t>
            </a:r>
          </a:p>
          <a:p>
            <a:endParaRPr lang="en-US" altLang="ja-JP" dirty="0"/>
          </a:p>
          <a:p>
            <a:r>
              <a:rPr lang="en-US" altLang="ja-JP" dirty="0"/>
              <a:t>If the "terminal" and "main screen" as shown in the next page start, the installation is successful.</a:t>
            </a:r>
          </a:p>
        </p:txBody>
      </p:sp>
      <p:sp>
        <p:nvSpPr>
          <p:cNvPr id="19" name="矢印: 右 18">
            <a:extLst>
              <a:ext uri="{FF2B5EF4-FFF2-40B4-BE49-F238E27FC236}">
                <a16:creationId xmlns:a16="http://schemas.microsoft.com/office/drawing/2014/main" id="{A28AF9D1-0BC1-4007-B41C-5C89FD31A5D9}"/>
              </a:ext>
            </a:extLst>
          </p:cNvPr>
          <p:cNvSpPr/>
          <p:nvPr/>
        </p:nvSpPr>
        <p:spPr>
          <a:xfrm>
            <a:off x="4409768" y="1534072"/>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A0843CB6-F68B-4E25-A136-84994D0888B3}"/>
              </a:ext>
            </a:extLst>
          </p:cNvPr>
          <p:cNvSpPr/>
          <p:nvPr/>
        </p:nvSpPr>
        <p:spPr>
          <a:xfrm rot="8700000">
            <a:off x="4392000" y="3249000"/>
            <a:ext cx="360000" cy="360000"/>
          </a:xfrm>
          <a:prstGeom prst="rightArrow">
            <a:avLst/>
          </a:prstGeom>
          <a:noFill/>
          <a:ln>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9568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descr="図形, 四角形&#10;&#10;自動的に生成された説明">
            <a:extLst>
              <a:ext uri="{FF2B5EF4-FFF2-40B4-BE49-F238E27FC236}">
                <a16:creationId xmlns:a16="http://schemas.microsoft.com/office/drawing/2014/main" id="{2FD0A54F-9356-49D1-9BB9-491D7FA4E743}"/>
              </a:ext>
            </a:extLst>
          </p:cNvPr>
          <p:cNvPicPr>
            <a:picLocks noChangeAspect="1"/>
          </p:cNvPicPr>
          <p:nvPr/>
        </p:nvPicPr>
        <p:blipFill>
          <a:blip r:embed="rId2"/>
          <a:stretch>
            <a:fillRect/>
          </a:stretch>
        </p:blipFill>
        <p:spPr>
          <a:xfrm>
            <a:off x="0" y="3444240"/>
            <a:ext cx="6527483" cy="3413760"/>
          </a:xfrm>
          <a:prstGeom prst="rect">
            <a:avLst/>
          </a:prstGeom>
        </p:spPr>
      </p:pic>
      <p:pic>
        <p:nvPicPr>
          <p:cNvPr id="4" name="図 3">
            <a:extLst>
              <a:ext uri="{FF2B5EF4-FFF2-40B4-BE49-F238E27FC236}">
                <a16:creationId xmlns:a16="http://schemas.microsoft.com/office/drawing/2014/main" id="{C0FC8933-7E9C-ADBC-2EBE-B5AB7FEA024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949885" y="0"/>
            <a:ext cx="5194115" cy="4627245"/>
          </a:xfrm>
          <a:prstGeom prst="rect">
            <a:avLst/>
          </a:prstGeom>
        </p:spPr>
      </p:pic>
      <p:sp>
        <p:nvSpPr>
          <p:cNvPr id="3" name="テキスト ボックス 2">
            <a:extLst>
              <a:ext uri="{FF2B5EF4-FFF2-40B4-BE49-F238E27FC236}">
                <a16:creationId xmlns:a16="http://schemas.microsoft.com/office/drawing/2014/main" id="{1EA18A6B-3D8B-41DB-B011-EB112451B7C6}"/>
              </a:ext>
            </a:extLst>
          </p:cNvPr>
          <p:cNvSpPr txBox="1"/>
          <p:nvPr/>
        </p:nvSpPr>
        <p:spPr>
          <a:xfrm>
            <a:off x="0" y="0"/>
            <a:ext cx="3924000" cy="3416320"/>
          </a:xfrm>
          <a:prstGeom prst="rect">
            <a:avLst/>
          </a:prstGeom>
          <a:noFill/>
        </p:spPr>
        <p:txBody>
          <a:bodyPr wrap="square" rtlCol="0">
            <a:spAutoFit/>
          </a:bodyPr>
          <a:lstStyle/>
          <a:p>
            <a:r>
              <a:rPr kumimoji="1" lang="en-US" altLang="ja-JP" dirty="0"/>
              <a:t>When you start GUI-RITS on Windows, two windows like this will be launched unless you customize it in any particular way.</a:t>
            </a:r>
          </a:p>
          <a:p>
            <a:endParaRPr kumimoji="1" lang="en-US" altLang="ja-JP" dirty="0"/>
          </a:p>
          <a:p>
            <a:r>
              <a:rPr kumimoji="1" lang="en-US" altLang="ja-JP" dirty="0"/>
              <a:t>Here, the lower left is called the "terminal" and the upper right is called the "main screen".</a:t>
            </a:r>
          </a:p>
          <a:p>
            <a:endParaRPr kumimoji="1" lang="en-US" altLang="ja-JP" dirty="0"/>
          </a:p>
          <a:p>
            <a:r>
              <a:rPr kumimoji="1" lang="en-US" altLang="ja-JP" dirty="0"/>
              <a:t>The terminal does not have any control functions. If it is in your way, you can hide it.</a:t>
            </a:r>
            <a:endParaRPr kumimoji="1" lang="ja-JP" altLang="en-US" dirty="0"/>
          </a:p>
        </p:txBody>
      </p:sp>
      <p:sp>
        <p:nvSpPr>
          <p:cNvPr id="14" name="テキスト ボックス 13">
            <a:extLst>
              <a:ext uri="{FF2B5EF4-FFF2-40B4-BE49-F238E27FC236}">
                <a16:creationId xmlns:a16="http://schemas.microsoft.com/office/drawing/2014/main" id="{C36D9159-6528-46CE-887A-A8474A5FBACF}"/>
              </a:ext>
            </a:extLst>
          </p:cNvPr>
          <p:cNvSpPr txBox="1"/>
          <p:nvPr/>
        </p:nvSpPr>
        <p:spPr>
          <a:xfrm>
            <a:off x="5888241" y="1720567"/>
            <a:ext cx="1401538" cy="369332"/>
          </a:xfrm>
          <a:prstGeom prst="rect">
            <a:avLst/>
          </a:prstGeom>
          <a:noFill/>
        </p:spPr>
        <p:txBody>
          <a:bodyPr wrap="none" rtlCol="0">
            <a:spAutoFit/>
          </a:bodyPr>
          <a:lstStyle/>
          <a:p>
            <a:r>
              <a:rPr kumimoji="1" lang="en-US" altLang="ja-JP" dirty="0"/>
              <a:t>main screen</a:t>
            </a:r>
            <a:endParaRPr kumimoji="1" lang="ja-JP" altLang="en-US" dirty="0"/>
          </a:p>
        </p:txBody>
      </p:sp>
      <p:sp>
        <p:nvSpPr>
          <p:cNvPr id="15" name="テキスト ボックス 14">
            <a:extLst>
              <a:ext uri="{FF2B5EF4-FFF2-40B4-BE49-F238E27FC236}">
                <a16:creationId xmlns:a16="http://schemas.microsoft.com/office/drawing/2014/main" id="{3B66B1B2-1377-4165-B680-C631F6358AE8}"/>
              </a:ext>
            </a:extLst>
          </p:cNvPr>
          <p:cNvSpPr txBox="1"/>
          <p:nvPr/>
        </p:nvSpPr>
        <p:spPr>
          <a:xfrm>
            <a:off x="2009311" y="5202937"/>
            <a:ext cx="1019190" cy="369332"/>
          </a:xfrm>
          <a:prstGeom prst="rect">
            <a:avLst/>
          </a:prstGeom>
          <a:noFill/>
        </p:spPr>
        <p:txBody>
          <a:bodyPr wrap="none" rtlCol="0">
            <a:spAutoFit/>
          </a:bodyPr>
          <a:lstStyle/>
          <a:p>
            <a:r>
              <a:rPr kumimoji="1" lang="en-US" altLang="ja-JP" dirty="0">
                <a:solidFill>
                  <a:schemeClr val="bg1"/>
                </a:solidFill>
              </a:rPr>
              <a:t>terminal</a:t>
            </a:r>
            <a:endParaRPr kumimoji="1" lang="ja-JP" altLang="en-US" dirty="0">
              <a:solidFill>
                <a:schemeClr val="bg1"/>
              </a:solidFill>
            </a:endParaRPr>
          </a:p>
        </p:txBody>
      </p:sp>
    </p:spTree>
    <p:extLst>
      <p:ext uri="{BB962C8B-B14F-4D97-AF65-F5344CB8AC3E}">
        <p14:creationId xmlns:p14="http://schemas.microsoft.com/office/powerpoint/2010/main" val="3896764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C1AE9A36-900E-3F25-B3E4-2F6BDFB2A1DC}"/>
              </a:ext>
            </a:extLst>
          </p:cNvPr>
          <p:cNvSpPr/>
          <p:nvPr/>
        </p:nvSpPr>
        <p:spPr>
          <a:xfrm>
            <a:off x="485776" y="1743076"/>
            <a:ext cx="8308181" cy="2970000"/>
          </a:xfrm>
          <a:prstGeom prst="roundRect">
            <a:avLst/>
          </a:prstGeom>
          <a:noFill/>
          <a:ln w="31750">
            <a:solidFill>
              <a:schemeClr val="accent6">
                <a:lumMod val="60000"/>
                <a:lumOff val="40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lIns="68555" tIns="34277" rIns="68555" bIns="34277" rtlCol="0" anchor="ctr">
            <a:normAutofit/>
          </a:bodyPr>
          <a:lstStyle/>
          <a:p>
            <a:pPr algn="ctr" fontAlgn="base">
              <a:spcBef>
                <a:spcPct val="0"/>
              </a:spcBef>
              <a:spcAft>
                <a:spcPct val="0"/>
              </a:spcAft>
            </a:pPr>
            <a:endParaRPr kumimoji="1" lang="en-US" sz="2400">
              <a:solidFill>
                <a:srgbClr val="000000"/>
              </a:solidFill>
            </a:endParaRPr>
          </a:p>
        </p:txBody>
      </p:sp>
      <p:sp>
        <p:nvSpPr>
          <p:cNvPr id="2" name="四角形: 角を丸くする 1">
            <a:extLst>
              <a:ext uri="{FF2B5EF4-FFF2-40B4-BE49-F238E27FC236}">
                <a16:creationId xmlns:a16="http://schemas.microsoft.com/office/drawing/2014/main" id="{CE472988-A420-5A41-4D45-114825A6FDCB}"/>
              </a:ext>
            </a:extLst>
          </p:cNvPr>
          <p:cNvSpPr/>
          <p:nvPr/>
        </p:nvSpPr>
        <p:spPr>
          <a:xfrm>
            <a:off x="3774664" y="1443235"/>
            <a:ext cx="1794696" cy="571106"/>
          </a:xfrm>
          <a:prstGeom prst="roundRect">
            <a:avLst/>
          </a:prstGeom>
          <a:gradFill flip="none" rotWithShape="1">
            <a:gsLst>
              <a:gs pos="0">
                <a:srgbClr val="FFF799">
                  <a:lumMod val="0"/>
                  <a:lumOff val="100000"/>
                </a:srgbClr>
              </a:gs>
              <a:gs pos="50000">
                <a:srgbClr val="FFF799">
                  <a:lumMod val="50000"/>
                  <a:lumOff val="50000"/>
                </a:srgbClr>
              </a:gs>
              <a:gs pos="100000">
                <a:srgbClr val="FFF799"/>
              </a:gs>
            </a:gsLst>
            <a:path path="circle">
              <a:fillToRect l="50000" t="50000" r="50000" b="50000"/>
            </a:path>
            <a:tileRect/>
          </a:gradFill>
          <a:ln w="19050">
            <a:solidFill>
              <a:srgbClr val="FFFC00"/>
            </a:solidFill>
          </a:ln>
        </p:spPr>
        <p:style>
          <a:lnRef idx="1">
            <a:schemeClr val="accent1"/>
          </a:lnRef>
          <a:fillRef idx="3">
            <a:schemeClr val="accent1"/>
          </a:fillRef>
          <a:effectRef idx="2">
            <a:schemeClr val="accent1"/>
          </a:effectRef>
          <a:fontRef idx="minor">
            <a:schemeClr val="lt1"/>
          </a:fontRef>
        </p:style>
        <p:txBody>
          <a:bodyPr wrap="none" lIns="27000" tIns="27000" rIns="27000" bIns="27000" rtlCol="0" anchor="ctr">
            <a:spAutoFit/>
          </a:bodyPr>
          <a:lstStyle/>
          <a:p>
            <a:pPr algn="ctr" fontAlgn="base">
              <a:lnSpc>
                <a:spcPts val="3600"/>
              </a:lnSpc>
              <a:spcBef>
                <a:spcPct val="0"/>
              </a:spcBef>
              <a:spcAft>
                <a:spcPct val="0"/>
              </a:spcAft>
            </a:pPr>
            <a:r>
              <a:rPr kumimoji="1" lang="en-US" sz="3000">
                <a:solidFill>
                  <a:srgbClr val="000000"/>
                </a:solidFill>
                <a:latin typeface="Arial" charset="0"/>
                <a:cs typeface="Arial" charset="0"/>
              </a:rPr>
              <a:t>GUI-RITS</a:t>
            </a:r>
            <a:endParaRPr kumimoji="1" lang="en-US" sz="3000" dirty="0">
              <a:solidFill>
                <a:srgbClr val="000000"/>
              </a:solidFill>
              <a:latin typeface="Arial" charset="0"/>
              <a:cs typeface="Arial" charset="0"/>
            </a:endParaRPr>
          </a:p>
        </p:txBody>
      </p:sp>
      <p:sp>
        <p:nvSpPr>
          <p:cNvPr id="3" name="四角形: 角を丸くする 2">
            <a:extLst>
              <a:ext uri="{FF2B5EF4-FFF2-40B4-BE49-F238E27FC236}">
                <a16:creationId xmlns:a16="http://schemas.microsoft.com/office/drawing/2014/main" id="{6B8BB8E2-AB58-52F1-190A-1E36320C4544}"/>
              </a:ext>
            </a:extLst>
          </p:cNvPr>
          <p:cNvSpPr/>
          <p:nvPr/>
        </p:nvSpPr>
        <p:spPr>
          <a:xfrm>
            <a:off x="1050132" y="2602399"/>
            <a:ext cx="1850231" cy="417873"/>
          </a:xfrm>
          <a:prstGeom prst="roundRect">
            <a:avLst/>
          </a:prstGeom>
          <a:ln>
            <a:headEnd/>
            <a:tailEnd/>
          </a:ln>
        </p:spPr>
        <p:style>
          <a:lnRef idx="1">
            <a:schemeClr val="accent1"/>
          </a:lnRef>
          <a:fillRef idx="2">
            <a:schemeClr val="accent1"/>
          </a:fillRef>
          <a:effectRef idx="1">
            <a:schemeClr val="accent1"/>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EDGE</a:t>
            </a:r>
          </a:p>
        </p:txBody>
      </p:sp>
      <p:sp>
        <p:nvSpPr>
          <p:cNvPr id="5" name="四角形: 角を丸くする 4">
            <a:extLst>
              <a:ext uri="{FF2B5EF4-FFF2-40B4-BE49-F238E27FC236}">
                <a16:creationId xmlns:a16="http://schemas.microsoft.com/office/drawing/2014/main" id="{B0D4F7C3-DCF9-C587-449C-DF3F2BE18A1B}"/>
              </a:ext>
            </a:extLst>
          </p:cNvPr>
          <p:cNvSpPr/>
          <p:nvPr/>
        </p:nvSpPr>
        <p:spPr>
          <a:xfrm>
            <a:off x="1050132" y="3688249"/>
            <a:ext cx="1850231" cy="417873"/>
          </a:xfrm>
          <a:prstGeom prst="roundRect">
            <a:avLst/>
          </a:prstGeom>
          <a:ln>
            <a:headEnd/>
            <a:tailEnd/>
          </a:ln>
        </p:spPr>
        <p:style>
          <a:lnRef idx="1">
            <a:schemeClr val="accent1"/>
          </a:lnRef>
          <a:fillRef idx="2">
            <a:schemeClr val="accent1"/>
          </a:fillRef>
          <a:effectRef idx="1">
            <a:schemeClr val="accent1"/>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EDGE2</a:t>
            </a:r>
          </a:p>
        </p:txBody>
      </p:sp>
      <p:sp>
        <p:nvSpPr>
          <p:cNvPr id="6" name="四角形: 角を丸くする 5">
            <a:extLst>
              <a:ext uri="{FF2B5EF4-FFF2-40B4-BE49-F238E27FC236}">
                <a16:creationId xmlns:a16="http://schemas.microsoft.com/office/drawing/2014/main" id="{C5D08F62-F1FD-257A-2C24-930A63DDAD45}"/>
              </a:ext>
            </a:extLst>
          </p:cNvPr>
          <p:cNvSpPr/>
          <p:nvPr/>
        </p:nvSpPr>
        <p:spPr>
          <a:xfrm>
            <a:off x="3746897" y="2602399"/>
            <a:ext cx="1850231" cy="417873"/>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RITS</a:t>
            </a:r>
          </a:p>
        </p:txBody>
      </p:sp>
      <p:sp>
        <p:nvSpPr>
          <p:cNvPr id="7" name="四角形: 角を丸くする 6">
            <a:extLst>
              <a:ext uri="{FF2B5EF4-FFF2-40B4-BE49-F238E27FC236}">
                <a16:creationId xmlns:a16="http://schemas.microsoft.com/office/drawing/2014/main" id="{462C20DC-DDE8-B677-3D4C-90831B024CA0}"/>
              </a:ext>
            </a:extLst>
          </p:cNvPr>
          <p:cNvSpPr/>
          <p:nvPr/>
        </p:nvSpPr>
        <p:spPr>
          <a:xfrm>
            <a:off x="3746897" y="3688249"/>
            <a:ext cx="1850231" cy="417873"/>
          </a:xfrm>
          <a:prstGeom prst="roundRect">
            <a:avLst/>
          </a:prstGeom>
          <a:ln>
            <a:headEnd/>
            <a:tailEnd/>
          </a:ln>
        </p:spPr>
        <p:style>
          <a:lnRef idx="1">
            <a:schemeClr val="accent6"/>
          </a:lnRef>
          <a:fillRef idx="2">
            <a:schemeClr val="accent6"/>
          </a:fillRef>
          <a:effectRef idx="1">
            <a:schemeClr val="accent6"/>
          </a:effectRef>
          <a:fontRef idx="minor">
            <a:schemeClr val="dk1"/>
          </a:fontRef>
        </p:style>
        <p:txBody>
          <a:bodyPr wrap="square" lIns="27000" tIns="27000" rIns="27000" bIns="27000">
            <a:spAutoFit/>
          </a:bodyPr>
          <a:lstStyle/>
          <a:p>
            <a:pPr marL="2052000" indent="-2052000" algn="ctr" fontAlgn="base">
              <a:spcBef>
                <a:spcPct val="0"/>
              </a:spcBef>
              <a:spcAft>
                <a:spcPct val="0"/>
              </a:spcAft>
            </a:pPr>
            <a:r>
              <a:rPr kumimoji="1" lang="en-US" sz="2100">
                <a:solidFill>
                  <a:srgbClr val="000000"/>
                </a:solidFill>
                <a:latin typeface="Arial" panose="020B0604020202020204" pitchFamily="34" charset="0"/>
                <a:ea typeface="Meiryo" panose="020B0604030504040204" pitchFamily="34" charset="-128"/>
                <a:cs typeface="Arial" panose="020B0604020202020204" pitchFamily="34" charset="0"/>
              </a:rPr>
              <a:t>RITS2</a:t>
            </a:r>
            <a:endPar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endParaRPr>
          </a:p>
        </p:txBody>
      </p:sp>
      <p:sp>
        <p:nvSpPr>
          <p:cNvPr id="8" name="四角形: 角を丸くする 7">
            <a:extLst>
              <a:ext uri="{FF2B5EF4-FFF2-40B4-BE49-F238E27FC236}">
                <a16:creationId xmlns:a16="http://schemas.microsoft.com/office/drawing/2014/main" id="{45CD7DAA-479A-C966-ADAD-AE46A178F73A}"/>
              </a:ext>
            </a:extLst>
          </p:cNvPr>
          <p:cNvSpPr/>
          <p:nvPr/>
        </p:nvSpPr>
        <p:spPr>
          <a:xfrm>
            <a:off x="6350779" y="2602399"/>
            <a:ext cx="2036001" cy="417873"/>
          </a:xfrm>
          <a:prstGeom prst="roundRect">
            <a:avLst/>
          </a:prstGeom>
          <a:ln>
            <a:headEnd/>
            <a:tailEnd/>
          </a:ln>
        </p:spPr>
        <p:style>
          <a:lnRef idx="1">
            <a:schemeClr val="accent4"/>
          </a:lnRef>
          <a:fillRef idx="2">
            <a:schemeClr val="accent4"/>
          </a:fillRef>
          <a:effectRef idx="1">
            <a:schemeClr val="accent4"/>
          </a:effectRef>
          <a:fontRef idx="minor">
            <a:schemeClr val="dk1"/>
          </a:fontRef>
        </p:style>
        <p:txBody>
          <a:bodyPr wrap="none" lIns="27000" tIns="27000" rIns="27000" bIns="27000">
            <a:spAutoFit/>
          </a:bodyPr>
          <a:lstStyle/>
          <a:p>
            <a:pPr marL="2052000" indent="-2052000" algn="ctr" fontAlgn="base">
              <a:spcBef>
                <a:spcPct val="0"/>
              </a:spcBef>
              <a:spcAft>
                <a:spcPct val="0"/>
              </a:spcAft>
            </a:pPr>
            <a:r>
              <a:rPr kumimoji="1" lang="en-US" sz="2100" dirty="0">
                <a:solidFill>
                  <a:srgbClr val="000000"/>
                </a:solidFill>
                <a:latin typeface="Arial" panose="020B0604020202020204" pitchFamily="34" charset="0"/>
                <a:ea typeface="Meiryo" panose="020B0604030504040204" pitchFamily="34" charset="-128"/>
                <a:cs typeface="Arial" panose="020B0604020202020204" pitchFamily="34" charset="0"/>
              </a:rPr>
              <a:t>RITS Simulation</a:t>
            </a:r>
          </a:p>
        </p:txBody>
      </p:sp>
      <p:sp>
        <p:nvSpPr>
          <p:cNvPr id="4" name="テキスト ボックス 3">
            <a:extLst>
              <a:ext uri="{FF2B5EF4-FFF2-40B4-BE49-F238E27FC236}">
                <a16:creationId xmlns:a16="http://schemas.microsoft.com/office/drawing/2014/main" id="{95DDE411-05F8-4DCC-0EE1-C21DBFE3EE31}"/>
              </a:ext>
            </a:extLst>
          </p:cNvPr>
          <p:cNvSpPr txBox="1"/>
          <p:nvPr/>
        </p:nvSpPr>
        <p:spPr>
          <a:xfrm>
            <a:off x="1196188" y="3052245"/>
            <a:ext cx="1535741" cy="235013"/>
          </a:xfrm>
          <a:prstGeom prst="rect">
            <a:avLst/>
          </a:prstGeom>
          <a:noFill/>
        </p:spPr>
        <p:txBody>
          <a:bodyPr wrap="none" lIns="0" tIns="27000" rIns="0" bIns="0" rtlCol="0">
            <a:spAutoFit/>
          </a:bodyPr>
          <a:lstStyle/>
          <a:p>
            <a:r>
              <a:rPr kumimoji="1" lang="en-US" altLang="ja-JP" sz="1350" dirty="0"/>
              <a:t>Analysis of one data</a:t>
            </a:r>
            <a:endParaRPr kumimoji="1" lang="ja-JP" altLang="en-US" sz="1350" dirty="0"/>
          </a:p>
        </p:txBody>
      </p:sp>
      <p:sp>
        <p:nvSpPr>
          <p:cNvPr id="10" name="テキスト ボックス 9">
            <a:extLst>
              <a:ext uri="{FF2B5EF4-FFF2-40B4-BE49-F238E27FC236}">
                <a16:creationId xmlns:a16="http://schemas.microsoft.com/office/drawing/2014/main" id="{1E470196-4835-9584-2438-09DEC3891D63}"/>
              </a:ext>
            </a:extLst>
          </p:cNvPr>
          <p:cNvSpPr txBox="1"/>
          <p:nvPr/>
        </p:nvSpPr>
        <p:spPr>
          <a:xfrm>
            <a:off x="3892953" y="3052245"/>
            <a:ext cx="1535741" cy="235013"/>
          </a:xfrm>
          <a:prstGeom prst="rect">
            <a:avLst/>
          </a:prstGeom>
          <a:noFill/>
        </p:spPr>
        <p:txBody>
          <a:bodyPr wrap="none" lIns="0" tIns="27000" rIns="0" bIns="0" rtlCol="0">
            <a:spAutoFit/>
          </a:bodyPr>
          <a:lstStyle/>
          <a:p>
            <a:r>
              <a:rPr kumimoji="1" lang="en-US" altLang="ja-JP" sz="1350" dirty="0"/>
              <a:t>Analysis of one data</a:t>
            </a:r>
            <a:endParaRPr kumimoji="1" lang="ja-JP" altLang="en-US" sz="1350" dirty="0"/>
          </a:p>
        </p:txBody>
      </p:sp>
      <p:sp>
        <p:nvSpPr>
          <p:cNvPr id="11" name="テキスト ボックス 10">
            <a:extLst>
              <a:ext uri="{FF2B5EF4-FFF2-40B4-BE49-F238E27FC236}">
                <a16:creationId xmlns:a16="http://schemas.microsoft.com/office/drawing/2014/main" id="{9F87EA64-C325-5B6C-7FD9-33FF0A64C503}"/>
              </a:ext>
            </a:extLst>
          </p:cNvPr>
          <p:cNvSpPr txBox="1"/>
          <p:nvPr/>
        </p:nvSpPr>
        <p:spPr>
          <a:xfrm>
            <a:off x="1282750" y="4168150"/>
            <a:ext cx="1665584" cy="235013"/>
          </a:xfrm>
          <a:prstGeom prst="rect">
            <a:avLst/>
          </a:prstGeom>
          <a:noFill/>
        </p:spPr>
        <p:txBody>
          <a:bodyPr wrap="none" lIns="0" tIns="27000" rIns="0" bIns="0" rtlCol="0">
            <a:spAutoFit/>
          </a:bodyPr>
          <a:lstStyle/>
          <a:p>
            <a:r>
              <a:rPr kumimoji="1" lang="en-US" altLang="ja-JP" sz="1350" dirty="0"/>
              <a:t>Analysis of many data</a:t>
            </a:r>
            <a:endParaRPr kumimoji="1" lang="ja-JP" altLang="en-US" sz="1350" dirty="0"/>
          </a:p>
        </p:txBody>
      </p:sp>
      <p:sp>
        <p:nvSpPr>
          <p:cNvPr id="12" name="テキスト ボックス 11">
            <a:extLst>
              <a:ext uri="{FF2B5EF4-FFF2-40B4-BE49-F238E27FC236}">
                <a16:creationId xmlns:a16="http://schemas.microsoft.com/office/drawing/2014/main" id="{AEF54A86-74DD-9EAF-62B2-A3B30479CDD4}"/>
              </a:ext>
            </a:extLst>
          </p:cNvPr>
          <p:cNvSpPr txBox="1"/>
          <p:nvPr/>
        </p:nvSpPr>
        <p:spPr>
          <a:xfrm>
            <a:off x="3979516" y="4168150"/>
            <a:ext cx="1665584" cy="235013"/>
          </a:xfrm>
          <a:prstGeom prst="rect">
            <a:avLst/>
          </a:prstGeom>
          <a:noFill/>
        </p:spPr>
        <p:txBody>
          <a:bodyPr wrap="none" lIns="0" tIns="27000" rIns="0" bIns="0" rtlCol="0">
            <a:spAutoFit/>
          </a:bodyPr>
          <a:lstStyle/>
          <a:p>
            <a:r>
              <a:rPr kumimoji="1" lang="en-US" altLang="ja-JP" sz="1350" dirty="0"/>
              <a:t>Analysis of many data</a:t>
            </a:r>
            <a:endParaRPr kumimoji="1" lang="ja-JP" altLang="en-US" sz="1350" dirty="0"/>
          </a:p>
        </p:txBody>
      </p:sp>
      <p:sp>
        <p:nvSpPr>
          <p:cNvPr id="13" name="テキスト ボックス 12">
            <a:extLst>
              <a:ext uri="{FF2B5EF4-FFF2-40B4-BE49-F238E27FC236}">
                <a16:creationId xmlns:a16="http://schemas.microsoft.com/office/drawing/2014/main" id="{C36042FD-A805-6B02-9580-82FDE4662370}"/>
              </a:ext>
            </a:extLst>
          </p:cNvPr>
          <p:cNvSpPr txBox="1"/>
          <p:nvPr/>
        </p:nvSpPr>
        <p:spPr>
          <a:xfrm>
            <a:off x="6396779" y="3052245"/>
            <a:ext cx="1944000" cy="415498"/>
          </a:xfrm>
          <a:prstGeom prst="rect">
            <a:avLst/>
          </a:prstGeom>
          <a:noFill/>
        </p:spPr>
        <p:txBody>
          <a:bodyPr wrap="square" lIns="0" tIns="0" rIns="0" bIns="0" rtlCol="0">
            <a:spAutoFit/>
          </a:bodyPr>
          <a:lstStyle/>
          <a:p>
            <a:r>
              <a:rPr kumimoji="1" lang="en-US" altLang="ja-JP" sz="1350" dirty="0"/>
              <a:t>Spectrum creation based on initial input values</a:t>
            </a:r>
          </a:p>
        </p:txBody>
      </p:sp>
    </p:spTree>
    <p:extLst>
      <p:ext uri="{BB962C8B-B14F-4D97-AF65-F5344CB8AC3E}">
        <p14:creationId xmlns:p14="http://schemas.microsoft.com/office/powerpoint/2010/main" val="1181167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5EC84C3-E2ED-4989-B630-65FFE2F80A8A}"/>
              </a:ext>
            </a:extLst>
          </p:cNvPr>
          <p:cNvSpPr txBox="1"/>
          <p:nvPr/>
        </p:nvSpPr>
        <p:spPr>
          <a:xfrm>
            <a:off x="1111910" y="635847"/>
            <a:ext cx="7064755" cy="2308324"/>
          </a:xfrm>
          <a:prstGeom prst="rect">
            <a:avLst/>
          </a:prstGeom>
          <a:noFill/>
        </p:spPr>
        <p:txBody>
          <a:bodyPr wrap="square" rtlCol="0">
            <a:spAutoFit/>
          </a:bodyPr>
          <a:lstStyle/>
          <a:p>
            <a:r>
              <a:rPr kumimoji="1" lang="en-US" altLang="ja-JP" dirty="0"/>
              <a:t>When you try to "Load Data File“ after installing GUI-RITS, it does not load the data (it does not throw any error).</a:t>
            </a:r>
          </a:p>
          <a:p>
            <a:endParaRPr kumimoji="1" lang="en-US" altLang="ja-JP" dirty="0"/>
          </a:p>
          <a:p>
            <a:r>
              <a:rPr kumimoji="1" lang="en-US" altLang="ja-JP" dirty="0"/>
              <a:t>It doesn't work if there is a Japanese directory (i.e. double-byte characters) in the data loading path.</a:t>
            </a:r>
          </a:p>
          <a:p>
            <a:endParaRPr kumimoji="1" lang="en-US" altLang="ja-JP" dirty="0"/>
          </a:p>
          <a:p>
            <a:r>
              <a:rPr kumimoji="1" lang="en-US" altLang="ja-JP" dirty="0"/>
              <a:t>If we try to fix this, the source code will be different for each OS, so we'll leave it as is for now.</a:t>
            </a:r>
          </a:p>
        </p:txBody>
      </p:sp>
      <p:sp>
        <p:nvSpPr>
          <p:cNvPr id="3" name="テキスト ボックス 2">
            <a:extLst>
              <a:ext uri="{FF2B5EF4-FFF2-40B4-BE49-F238E27FC236}">
                <a16:creationId xmlns:a16="http://schemas.microsoft.com/office/drawing/2014/main" id="{DB6EF553-551E-FC6B-1C7F-FB76C2237CE3}"/>
              </a:ext>
            </a:extLst>
          </p:cNvPr>
          <p:cNvSpPr txBox="1"/>
          <p:nvPr/>
        </p:nvSpPr>
        <p:spPr>
          <a:xfrm>
            <a:off x="7202305" y="246302"/>
            <a:ext cx="1603644" cy="276999"/>
          </a:xfrm>
          <a:prstGeom prst="rect">
            <a:avLst/>
          </a:prstGeom>
          <a:noFill/>
        </p:spPr>
        <p:txBody>
          <a:bodyPr wrap="none" lIns="0" tIns="0" rIns="0" bIns="0">
            <a:spAutoFit/>
          </a:bodyPr>
          <a:lstStyle/>
          <a:p>
            <a:r>
              <a:rPr lang="en-US" altLang="ja-JP" dirty="0"/>
              <a:t>Points to note 1</a:t>
            </a:r>
            <a:endParaRPr lang="ja-JP" altLang="en-US" dirty="0"/>
          </a:p>
        </p:txBody>
      </p:sp>
    </p:spTree>
    <p:extLst>
      <p:ext uri="{BB962C8B-B14F-4D97-AF65-F5344CB8AC3E}">
        <p14:creationId xmlns:p14="http://schemas.microsoft.com/office/powerpoint/2010/main" val="1561752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F609E3B-56F1-4AEF-B3BC-570C8F027532}"/>
              </a:ext>
            </a:extLst>
          </p:cNvPr>
          <p:cNvSpPr txBox="1"/>
          <p:nvPr/>
        </p:nvSpPr>
        <p:spPr>
          <a:xfrm>
            <a:off x="1111910" y="1166843"/>
            <a:ext cx="7064755" cy="3416320"/>
          </a:xfrm>
          <a:prstGeom prst="rect">
            <a:avLst/>
          </a:prstGeom>
          <a:noFill/>
        </p:spPr>
        <p:txBody>
          <a:bodyPr wrap="square" rtlCol="0">
            <a:spAutoFit/>
          </a:bodyPr>
          <a:lstStyle/>
          <a:p>
            <a:r>
              <a:rPr kumimoji="1" lang="en-US" altLang="ja-JP" dirty="0"/>
              <a:t>When you try to run GUI-RITS after installing it for the first time, you might get an error message like "Cannot continue code execution because VCOMP140.DLL is missing.</a:t>
            </a:r>
          </a:p>
          <a:p>
            <a:endParaRPr kumimoji="1" lang="en-US" altLang="ja-JP" dirty="0"/>
          </a:p>
          <a:p>
            <a:r>
              <a:rPr kumimoji="1" lang="en-US" altLang="ja-JP" dirty="0"/>
              <a:t>The reason for this is that the above is not included in your windows.</a:t>
            </a:r>
          </a:p>
          <a:p>
            <a:endParaRPr kumimoji="1" lang="en-US" altLang="ja-JP" dirty="0"/>
          </a:p>
          <a:p>
            <a:r>
              <a:rPr kumimoji="1" lang="en-US" altLang="ja-JP" dirty="0"/>
              <a:t>You can get the VCOMP140.DLL by download</a:t>
            </a:r>
          </a:p>
          <a:p>
            <a:endParaRPr kumimoji="1" lang="en-US" altLang="ja-JP" dirty="0"/>
          </a:p>
          <a:p>
            <a:r>
              <a:rPr kumimoji="1" lang="en-US" altLang="ja-JP" dirty="0"/>
              <a:t>https://aka.ms/vs/17/release/vc_redist.x64.exe</a:t>
            </a:r>
            <a:br>
              <a:rPr kumimoji="1" lang="en-US" altLang="ja-JP" dirty="0"/>
            </a:br>
            <a:endParaRPr kumimoji="1" lang="en-US" altLang="ja-JP" dirty="0"/>
          </a:p>
          <a:p>
            <a:r>
              <a:rPr kumimoji="1" lang="en-US" altLang="ja-JP" dirty="0"/>
              <a:t>and install it.</a:t>
            </a:r>
          </a:p>
          <a:p>
            <a:endParaRPr kumimoji="1" lang="en-US" altLang="ja-JP" dirty="0"/>
          </a:p>
        </p:txBody>
      </p:sp>
      <p:sp>
        <p:nvSpPr>
          <p:cNvPr id="4" name="テキスト ボックス 3">
            <a:extLst>
              <a:ext uri="{FF2B5EF4-FFF2-40B4-BE49-F238E27FC236}">
                <a16:creationId xmlns:a16="http://schemas.microsoft.com/office/drawing/2014/main" id="{2BA72D4B-2403-2356-EAE9-79EA1C667909}"/>
              </a:ext>
            </a:extLst>
          </p:cNvPr>
          <p:cNvSpPr txBox="1"/>
          <p:nvPr/>
        </p:nvSpPr>
        <p:spPr>
          <a:xfrm>
            <a:off x="7202305" y="246302"/>
            <a:ext cx="1603644" cy="276999"/>
          </a:xfrm>
          <a:prstGeom prst="rect">
            <a:avLst/>
          </a:prstGeom>
          <a:noFill/>
        </p:spPr>
        <p:txBody>
          <a:bodyPr wrap="none" lIns="0" tIns="0" rIns="0" bIns="0">
            <a:spAutoFit/>
          </a:bodyPr>
          <a:lstStyle/>
          <a:p>
            <a:r>
              <a:rPr lang="en-US" altLang="ja-JP" dirty="0"/>
              <a:t>Points to note 2</a:t>
            </a:r>
            <a:endParaRPr lang="ja-JP" altLang="en-US" dirty="0"/>
          </a:p>
        </p:txBody>
      </p:sp>
    </p:spTree>
    <p:extLst>
      <p:ext uri="{BB962C8B-B14F-4D97-AF65-F5344CB8AC3E}">
        <p14:creationId xmlns:p14="http://schemas.microsoft.com/office/powerpoint/2010/main" val="168321449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UI&amp;メイリオ">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580</TotalTime>
  <Words>567</Words>
  <Application>Microsoft Office PowerPoint</Application>
  <PresentationFormat>画面に合わせる (4:3)</PresentationFormat>
  <Paragraphs>74</Paragraphs>
  <Slides>9</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9</vt:i4>
      </vt:variant>
    </vt:vector>
  </HeadingPairs>
  <TitlesOfParts>
    <vt:vector size="13" baseType="lpstr">
      <vt:lpstr>游ゴシック</vt:lpstr>
      <vt:lpstr>Arial</vt:lpstr>
      <vt:lpstr>Segoe UI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Oikawa Kenichi</dc:creator>
  <cp:lastModifiedBy>及川 健一</cp:lastModifiedBy>
  <cp:revision>40</cp:revision>
  <dcterms:created xsi:type="dcterms:W3CDTF">2021-03-02T05:42:38Z</dcterms:created>
  <dcterms:modified xsi:type="dcterms:W3CDTF">2025-05-27T00:15:57Z</dcterms:modified>
</cp:coreProperties>
</file>